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5" r:id="rId1"/>
  </p:sldMasterIdLst>
  <p:sldIdLst>
    <p:sldId id="280" r:id="rId2"/>
    <p:sldId id="281" r:id="rId3"/>
    <p:sldId id="282" r:id="rId4"/>
    <p:sldId id="293" r:id="rId5"/>
    <p:sldId id="284" r:id="rId6"/>
    <p:sldId id="285" r:id="rId7"/>
    <p:sldId id="288" r:id="rId8"/>
    <p:sldId id="289" r:id="rId9"/>
    <p:sldId id="292" r:id="rId10"/>
    <p:sldId id="257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6" r:id="rId22"/>
    <p:sldId id="304" r:id="rId23"/>
    <p:sldId id="305" r:id="rId24"/>
    <p:sldId id="307" r:id="rId25"/>
    <p:sldId id="27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0593"/>
    <a:srgbClr val="750B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63" autoAdjust="0"/>
  </p:normalViewPr>
  <p:slideViewPr>
    <p:cSldViewPr snapToGrid="0">
      <p:cViewPr varScale="1">
        <p:scale>
          <a:sx n="83" d="100"/>
          <a:sy n="83" d="100"/>
        </p:scale>
        <p:origin x="62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Relationship Id="rId4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C823-6F6D-4985-81F4-631781583990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89A74-53CD-491D-A875-FB7F3C188AB6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5219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1" name="drumroll.wav"/>
          </p:stSnd>
        </p:sndAc>
      </p:transition>
    </mc:Choice>
    <mc:Fallback xmlns="">
      <p:transition spd="slow" advClick="0" advTm="30">
        <p:fade/>
        <p:sndAc>
          <p:stSnd>
            <p:snd r:embed="rId4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C823-6F6D-4985-81F4-631781583990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89A74-53CD-491D-A875-FB7F3C188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21059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1" name="drumroll.wav"/>
          </p:stSnd>
        </p:sndAc>
      </p:transition>
    </mc:Choice>
    <mc:Fallback xmlns="">
      <p:transition spd="slow" advClick="0" advTm="30">
        <p:fade/>
        <p:sndAc>
          <p:stSnd>
            <p:snd r:embed="rId3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C823-6F6D-4985-81F4-631781583990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89A74-53CD-491D-A875-FB7F3C188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60307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1" name="drumroll.wav"/>
          </p:stSnd>
        </p:sndAc>
      </p:transition>
    </mc:Choice>
    <mc:Fallback xmlns="">
      <p:transition spd="slow" advClick="0" advTm="30">
        <p:fade/>
        <p:sndAc>
          <p:stSnd>
            <p:snd r:embed="rId3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C823-6F6D-4985-81F4-631781583990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89A74-53CD-491D-A875-FB7F3C188AB6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844492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1" name="drumroll.wav"/>
          </p:stSnd>
        </p:sndAc>
      </p:transition>
    </mc:Choice>
    <mc:Fallback xmlns="">
      <p:transition spd="slow" advClick="0" advTm="30">
        <p:fade/>
        <p:sndAc>
          <p:stSnd>
            <p:snd r:embed="rId3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C823-6F6D-4985-81F4-631781583990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89A74-53CD-491D-A875-FB7F3C188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43148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1" name="drumroll.wav"/>
          </p:stSnd>
        </p:sndAc>
      </p:transition>
    </mc:Choice>
    <mc:Fallback xmlns="">
      <p:transition spd="slow" advClick="0" advTm="30">
        <p:fade/>
        <p:sndAc>
          <p:stSnd>
            <p:snd r:embed="rId3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C823-6F6D-4985-81F4-631781583990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89A74-53CD-491D-A875-FB7F3C188AB6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40293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C823-6F6D-4985-81F4-631781583990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89A74-53CD-491D-A875-FB7F3C188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2571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C823-6F6D-4985-81F4-631781583990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89A74-53CD-491D-A875-FB7F3C188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12800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1" name="drumroll.wav"/>
          </p:stSnd>
        </p:sndAc>
      </p:transition>
    </mc:Choice>
    <mc:Fallback xmlns="">
      <p:transition spd="slow" advClick="0" advTm="30">
        <p:fade/>
        <p:sndAc>
          <p:stSnd>
            <p:snd r:embed="rId3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C823-6F6D-4985-81F4-631781583990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89A74-53CD-491D-A875-FB7F3C188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60130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1" name="drumroll.wav"/>
          </p:stSnd>
        </p:sndAc>
      </p:transition>
    </mc:Choice>
    <mc:Fallback xmlns="">
      <p:transition spd="slow" advClick="0" advTm="30">
        <p:fade/>
        <p:sndAc>
          <p:stSnd>
            <p:snd r:embed="rId3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C823-6F6D-4985-81F4-631781583990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89A74-53CD-491D-A875-FB7F3C188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9717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1" name="drumroll.wav"/>
          </p:stSnd>
        </p:sndAc>
      </p:transition>
    </mc:Choice>
    <mc:Fallback xmlns="">
      <p:transition spd="slow" advClick="0" advTm="30">
        <p:fade/>
        <p:sndAc>
          <p:stSnd>
            <p:snd r:embed="rId3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C823-6F6D-4985-81F4-631781583990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89A74-53CD-491D-A875-FB7F3C188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32754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1" name="drumroll.wav"/>
          </p:stSnd>
        </p:sndAc>
      </p:transition>
    </mc:Choice>
    <mc:Fallback xmlns="">
      <p:transition spd="slow" advClick="0" advTm="30">
        <p:fade/>
        <p:sndAc>
          <p:stSnd>
            <p:snd r:embed="rId3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C823-6F6D-4985-81F4-631781583990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89A74-53CD-491D-A875-FB7F3C188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72613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1" name="drumroll.wav"/>
          </p:stSnd>
        </p:sndAc>
      </p:transition>
    </mc:Choice>
    <mc:Fallback xmlns="">
      <p:transition spd="slow" advClick="0" advTm="30">
        <p:fade/>
        <p:sndAc>
          <p:stSnd>
            <p:snd r:embed="rId3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C823-6F6D-4985-81F4-631781583990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89A74-53CD-491D-A875-FB7F3C188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77801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1" name="drumroll.wav"/>
          </p:stSnd>
        </p:sndAc>
      </p:transition>
    </mc:Choice>
    <mc:Fallback xmlns="">
      <p:transition spd="slow" advClick="0" advTm="30">
        <p:fade/>
        <p:sndAc>
          <p:stSnd>
            <p:snd r:embed="rId3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C823-6F6D-4985-81F4-631781583990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89A74-53CD-491D-A875-FB7F3C188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77572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1" name="drumroll.wav"/>
          </p:stSnd>
        </p:sndAc>
      </p:transition>
    </mc:Choice>
    <mc:Fallback xmlns="">
      <p:transition spd="slow" advClick="0" advTm="30">
        <p:fade/>
        <p:sndAc>
          <p:stSnd>
            <p:snd r:embed="rId3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C823-6F6D-4985-81F4-631781583990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89A74-53CD-491D-A875-FB7F3C188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84914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1" name="drumroll.wav"/>
          </p:stSnd>
        </p:sndAc>
      </p:transition>
    </mc:Choice>
    <mc:Fallback xmlns="">
      <p:transition spd="slow" advClick="0" advTm="30">
        <p:fade/>
        <p:sndAc>
          <p:stSnd>
            <p:snd r:embed="rId3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C823-6F6D-4985-81F4-631781583990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89A74-53CD-491D-A875-FB7F3C188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06800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1" name="drumroll.wav"/>
          </p:stSnd>
        </p:sndAc>
      </p:transition>
    </mc:Choice>
    <mc:Fallback xmlns="">
      <p:transition spd="slow" advClick="0" advTm="30">
        <p:fade/>
        <p:sndAc>
          <p:stSnd>
            <p:snd r:embed="rId3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C823-6F6D-4985-81F4-631781583990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89A74-53CD-491D-A875-FB7F3C188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88970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1" name="drumroll.wav"/>
          </p:stSnd>
        </p:sndAc>
      </p:transition>
    </mc:Choice>
    <mc:Fallback xmlns="">
      <p:transition spd="slow" advClick="0" advTm="30">
        <p:fade/>
        <p:sndAc>
          <p:stSnd>
            <p:snd r:embed="rId3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audio" Target="../media/audio1.wav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audio" Target="../media/audio1.wav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E59C823-6F6D-4985-81F4-631781583990}" type="datetimeFigureOut">
              <a:rPr lang="en-IN" smtClean="0"/>
              <a:t>10-12-2024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9189A74-53CD-491D-A875-FB7F3C188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24297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  <p:sldLayoutId id="2147483841" r:id="rId16"/>
    <p:sldLayoutId id="2147483842" r:id="rId17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19" name="drumroll.wav"/>
          </p:stSnd>
        </p:sndAc>
      </p:transition>
    </mc:Choice>
    <mc:Fallback xmlns="">
      <p:transition spd="slow" advClick="0" advTm="30">
        <p:fade/>
        <p:sndAc>
          <p:stSnd>
            <p:snd r:embed="rId21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4pPr>
      <a:lvl5pPr marL="21145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.wav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.wa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.wav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248" y="-356617"/>
            <a:ext cx="10945368" cy="2729243"/>
          </a:xfrm>
          <a:noFill/>
        </p:spPr>
        <p:txBody>
          <a:bodyPr anchor="ctr"/>
          <a:lstStyle/>
          <a:p>
            <a:r>
              <a:rPr lang="en-US" sz="66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6600" b="1" u="sng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DIGICROME ACADEMY</a:t>
            </a:r>
            <a:endParaRPr lang="en-IN" sz="6600" b="1" u="sng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4672" y="5824728"/>
            <a:ext cx="1700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2023-24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4672" y="4939685"/>
            <a:ext cx="3484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HIKES</a:t>
            </a:r>
            <a:endParaRPr lang="en-IN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Advance Your Career with Industry-Relevant UG/PG Programs | Digicr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720" y="4178809"/>
            <a:ext cx="4145279" cy="265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1237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2" name="drumroll.wav"/>
          </p:stSnd>
        </p:sndAc>
      </p:transition>
    </mc:Choice>
    <mc:Fallback xmlns="">
      <p:transition spd="slow" advClick="0" advTm="30">
        <p:fade/>
        <p:sndAc>
          <p:stSnd>
            <p:snd r:embed="rId4" name="drumroll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"/>
            <a:ext cx="12192000" cy="3630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63824"/>
            <a:ext cx="12192000" cy="359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044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Click="0" advTm="30">
        <p15:prstTrans prst="origami" invX="1"/>
        <p:sndAc>
          <p:stSnd>
            <p:snd r:embed="rId2" name="drumroll.wav"/>
          </p:stSnd>
        </p:sndAc>
      </p:transition>
    </mc:Choice>
    <mc:Fallback xmlns="">
      <p:transition spd="slow" advClick="0" advTm="30">
        <p:fade/>
        <p:sndAc>
          <p:stSnd>
            <p:snd r:embed="rId5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7" y="53941"/>
            <a:ext cx="12163723" cy="51287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77" y="3864987"/>
            <a:ext cx="12163723" cy="387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142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Click="0" advTm="30">
        <p15:prstTrans prst="origami" invX="1"/>
        <p:sndAc>
          <p:stSnd>
            <p:snd r:embed="rId2" name="drumroll.wav"/>
          </p:stSnd>
        </p:sndAc>
      </p:transition>
    </mc:Choice>
    <mc:Fallback xmlns="">
      <p:transition spd="slow" advClick="0" advTm="30">
        <p:fade/>
        <p:sndAc>
          <p:stSnd>
            <p:snd r:embed="rId5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8" y="0"/>
            <a:ext cx="5677392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585" y="0"/>
            <a:ext cx="68909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1442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Click="0" advTm="30">
        <p15:prstTrans prst="origami" invX="1"/>
        <p:sndAc>
          <p:stSnd>
            <p:snd r:embed="rId2" name="drumroll.wav"/>
          </p:stSnd>
        </p:sndAc>
      </p:transition>
    </mc:Choice>
    <mc:Fallback xmlns="">
      <p:transition spd="slow" advClick="0" advTm="30">
        <p:fade/>
        <p:sndAc>
          <p:stSnd>
            <p:snd r:embed="rId5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" y="39393"/>
            <a:ext cx="12508992" cy="4505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" y="4544568"/>
            <a:ext cx="12155424" cy="365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012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Click="0" advTm="30">
        <p15:prstTrans prst="origami" invX="1"/>
        <p:sndAc>
          <p:stSnd>
            <p:snd r:embed="rId2" name="drumroll.wav"/>
          </p:stSnd>
        </p:sndAc>
      </p:transition>
    </mc:Choice>
    <mc:Fallback xmlns="">
      <p:transition spd="slow" advClick="0" advTm="30">
        <p:fade/>
        <p:sndAc>
          <p:stSnd>
            <p:snd r:embed="rId5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" y="0"/>
            <a:ext cx="12116286" cy="44348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8" y="4197096"/>
            <a:ext cx="12116285" cy="280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7780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Click="0" advTm="30">
        <p15:prstTrans prst="origami" invX="1"/>
        <p:sndAc>
          <p:stSnd>
            <p:snd r:embed="rId2" name="drumroll.wav"/>
          </p:stSnd>
        </p:sndAc>
      </p:transition>
    </mc:Choice>
    <mc:Fallback xmlns="">
      <p:transition spd="slow" advClick="0" advTm="30">
        <p:fade/>
        <p:sndAc>
          <p:stSnd>
            <p:snd r:embed="rId5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" y="-155448"/>
            <a:ext cx="12124944" cy="44897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" y="4078224"/>
            <a:ext cx="12173712" cy="375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2844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Click="0" advTm="30">
        <p15:prstTrans prst="origami" invX="1"/>
        <p:sndAc>
          <p:stSnd>
            <p:snd r:embed="rId2" name="drumroll.wav"/>
          </p:stSnd>
        </p:sndAc>
      </p:transition>
    </mc:Choice>
    <mc:Fallback xmlns="">
      <p:transition spd="slow" advClick="0" advTm="30">
        <p:fade/>
        <p:sndAc>
          <p:stSnd>
            <p:snd r:embed="rId5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9" y="45446"/>
            <a:ext cx="12102599" cy="56604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0" y="5541264"/>
            <a:ext cx="12148971" cy="319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281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Click="0" advTm="30">
        <p15:prstTrans prst="origami" invX="1"/>
        <p:sndAc>
          <p:stSnd>
            <p:snd r:embed="rId2" name="drumroll.wav"/>
          </p:stSnd>
        </p:sndAc>
      </p:transition>
    </mc:Choice>
    <mc:Fallback xmlns="">
      <p:transition spd="slow" advClick="0" advTm="30">
        <p:fade/>
        <p:sndAc>
          <p:stSnd>
            <p:snd r:embed="rId5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5173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" y="5322437"/>
            <a:ext cx="12139076" cy="30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59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Click="0" advTm="30">
        <p15:prstTrans prst="origami" invX="1"/>
        <p:sndAc>
          <p:stSnd>
            <p:snd r:embed="rId2" name="drumroll.wav"/>
          </p:stSnd>
        </p:sndAc>
      </p:transition>
    </mc:Choice>
    <mc:Fallback xmlns="">
      <p:transition spd="slow" advClick="0" advTm="30">
        <p:fade/>
        <p:sndAc>
          <p:stSnd>
            <p:snd r:embed="rId5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44"/>
            <a:ext cx="12192000" cy="54367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55066"/>
            <a:ext cx="12192000" cy="211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035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Click="0" advTm="30">
        <p15:prstTrans prst="origami" invX="1"/>
        <p:sndAc>
          <p:stSnd>
            <p:snd r:embed="rId2" name="drumroll.wav"/>
          </p:stSnd>
        </p:sndAc>
      </p:transition>
    </mc:Choice>
    <mc:Fallback xmlns="">
      <p:transition spd="slow" advClick="0" advTm="30">
        <p:fade/>
        <p:sndAc>
          <p:stSnd>
            <p:snd r:embed="rId5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364"/>
            <a:ext cx="12192000" cy="59517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79744"/>
            <a:ext cx="12191999" cy="355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48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Click="0" advTm="30">
        <p15:prstTrans prst="origami" invX="1"/>
        <p:sndAc>
          <p:stSnd>
            <p:snd r:embed="rId2" name="drumroll.wav"/>
          </p:stSnd>
        </p:sndAc>
      </p:transition>
    </mc:Choice>
    <mc:Fallback xmlns="">
      <p:transition spd="slow" advClick="0" advTm="30">
        <p:fade/>
        <p:sndAc>
          <p:stSnd>
            <p:snd r:embed="rId5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4904" y="6153912"/>
            <a:ext cx="1609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2023-24</a:t>
            </a:r>
            <a:endParaRPr lang="en-IN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7160" y="427364"/>
            <a:ext cx="1192377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u="sng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– 07</a:t>
            </a:r>
          </a:p>
          <a:p>
            <a:pPr algn="ctr"/>
            <a:endParaRPr lang="en-US" sz="4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000" b="1" dirty="0" smtClean="0">
                <a:solidFill>
                  <a:schemeClr val="accent6">
                    <a:lumMod val="50000"/>
                  </a:schemeClr>
                </a:solidFill>
              </a:rPr>
              <a:t>             NLP PROJECT FOR DISASTER TWEET CLASSIFICATION </a:t>
            </a:r>
            <a:endParaRPr lang="en-US" sz="40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4048" y="5532120"/>
            <a:ext cx="2523744" cy="4846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ANKUR KUMAR GIRI</a:t>
            </a:r>
            <a:endParaRPr lang="en-IN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Advance Your Career with Industry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48" y="42736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7630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2" name="drumroll.wav"/>
          </p:stSnd>
        </p:sndAc>
      </p:transition>
    </mc:Choice>
    <mc:Fallback xmlns="">
      <p:transition spd="slow" advClick="0" advTm="30">
        <p:fade/>
        <p:sndAc>
          <p:stSnd>
            <p:snd r:embed="rId4" name="drumroll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32"/>
            <a:ext cx="12192000" cy="46177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29584"/>
            <a:ext cx="12191999" cy="44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192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Click="0" advTm="30">
        <p15:prstTrans prst="origami" invX="1"/>
        <p:sndAc>
          <p:stSnd>
            <p:snd r:embed="rId2" name="drumroll.wav"/>
          </p:stSnd>
        </p:sndAc>
      </p:transition>
    </mc:Choice>
    <mc:Fallback xmlns="">
      <p:transition spd="slow" advClick="0" advTm="30">
        <p:fade/>
        <p:sndAc>
          <p:stSnd>
            <p:snd r:embed="rId5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38770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" y="3136393"/>
            <a:ext cx="5696712" cy="365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9054" y="3136393"/>
            <a:ext cx="7043402" cy="426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266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Click="0" advTm="30">
        <p15:prstTrans prst="origami" invX="1"/>
        <p:sndAc>
          <p:stSnd>
            <p:snd r:embed="rId2" name="drumroll.wav"/>
          </p:stSnd>
        </p:sndAc>
      </p:transition>
    </mc:Choice>
    <mc:Fallback xmlns="">
      <p:transition spd="slow" advClick="0" advTm="30">
        <p:fade/>
        <p:sndAc>
          <p:stSnd>
            <p:snd r:embed="rId6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" y="9144"/>
            <a:ext cx="6665976" cy="67939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263" y="45720"/>
            <a:ext cx="6215209" cy="672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113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Click="0" advTm="30">
        <p15:prstTrans prst="origami" invX="1"/>
        <p:sndAc>
          <p:stSnd>
            <p:snd r:embed="rId2" name="drumroll.wav"/>
          </p:stSnd>
        </p:sndAc>
      </p:transition>
    </mc:Choice>
    <mc:Fallback xmlns="">
      <p:transition spd="slow" advClick="0" advTm="30">
        <p:fade/>
        <p:sndAc>
          <p:stSnd>
            <p:snd r:embed="rId5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864"/>
            <a:ext cx="12124943" cy="674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567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Click="0" advTm="30">
        <p15:prstTrans prst="origami" invX="1"/>
        <p:sndAc>
          <p:stSnd>
            <p:snd r:embed="rId2" name="drumroll.wav"/>
          </p:stSnd>
        </p:sndAc>
      </p:transition>
    </mc:Choice>
    <mc:Fallback xmlns="">
      <p:transition spd="slow" advClick="0" advTm="30">
        <p:fade/>
        <p:sndAc>
          <p:stSnd>
            <p:snd r:embed="rId4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" y="18288"/>
            <a:ext cx="12127992" cy="35731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144" y="3156091"/>
            <a:ext cx="5966977" cy="3918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608" y="3154680"/>
            <a:ext cx="7754113" cy="392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72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Click="0" advTm="30">
        <p15:prstTrans prst="origami" invX="1"/>
        <p:sndAc>
          <p:stSnd>
            <p:snd r:embed="rId2" name="drumroll.wav"/>
          </p:stSnd>
        </p:sndAc>
      </p:transition>
    </mc:Choice>
    <mc:Fallback xmlns="">
      <p:transition spd="slow" advClick="0" advTm="30">
        <p:fade/>
        <p:sndAc>
          <p:stSnd>
            <p:snd r:embed="rId6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1047" t="73814" r="42394"/>
          <a:stretch/>
        </p:blipFill>
        <p:spPr>
          <a:xfrm>
            <a:off x="7490210" y="799578"/>
            <a:ext cx="3317689" cy="316367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612555" y="4071485"/>
            <a:ext cx="5467631" cy="1107996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JAI HIND</a:t>
            </a:r>
            <a:endParaRPr lang="en-IN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6537960" cy="55021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5329302"/>
            <a:ext cx="12191999" cy="29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5658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2" name="drumroll.wav"/>
          </p:stSnd>
        </p:sndAc>
      </p:transition>
    </mc:Choice>
    <mc:Fallback xmlns="">
      <p:transition spd="slow">
        <p:fade/>
        <p:sndAc>
          <p:stSnd>
            <p:snd r:embed="rId6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0312" y="90473"/>
            <a:ext cx="1179576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</a:p>
          <a:p>
            <a:pPr algn="ctr"/>
            <a:endParaRPr lang="en-US" sz="2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CHALLENGE IS TO BUILD A MACHINE LEARNING MODEL CAPABLE OF ACCURATELY CLASSIFYING TWEETS AS EITHER RELATED TO REAL </a:t>
            </a: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DISASTERS OR NOT. WHILE SOME TWEETS MAY CONTAIN EXPLICIT KEYWORDS LIKE "FIRE" OR "FLOOD," OTHERS MAY USE SUCH TERMS </a:t>
            </a: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METAPHORICALLY OR IN A NON-DISASTER CONTEXT. THUS, THE MODEL NEEDS TO DISCERN THE TRUE INTENT BEHIND THE LANGUAGE USED IN TWEETS, WHICH CAN BE NUANCED AND CONTEXT-DEPENDENT. </a:t>
            </a:r>
            <a:endParaRPr lang="en-US" sz="2200" b="1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2108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2" name="drumroll.wav"/>
          </p:stSnd>
        </p:sndAc>
      </p:transition>
    </mc:Choice>
    <mc:Fallback xmlns="">
      <p:transition spd="slow" advClick="0" advTm="30">
        <p:fade/>
        <p:sndAc>
          <p:stSnd>
            <p:snd r:embed="rId4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0040" y="90473"/>
            <a:ext cx="1153058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2400" b="1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IN" sz="4000" b="1" u="sng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SITUATIONAL OVERVIEW (</a:t>
            </a:r>
            <a:r>
              <a:rPr lang="en-US" sz="4000" b="1" u="sng" dirty="0">
                <a:solidFill>
                  <a:schemeClr val="accent6">
                    <a:lumMod val="75000"/>
                  </a:schemeClr>
                </a:solidFill>
              </a:rPr>
              <a:t>DISASTER </a:t>
            </a:r>
            <a:r>
              <a:rPr lang="en-US" sz="4000" b="1" u="sng" dirty="0" smtClean="0">
                <a:solidFill>
                  <a:schemeClr val="accent6">
                    <a:lumMod val="75000"/>
                  </a:schemeClr>
                </a:solidFill>
              </a:rPr>
              <a:t>TWEET</a:t>
            </a:r>
            <a:r>
              <a:rPr lang="en-IN" sz="4000" b="1" u="sng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IN" sz="3600" b="1" u="sng" dirty="0" smtClean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MODEL DEVELOPMENT: DEVELOP A MACHINE LEARNING MODEL THAT CAN PREDICT WHETHER A TWEET IS ABOUT A REAL DISASTER OR NOT. ACCURACY AND PRECISION: AIM FOR HIGH </a:t>
            </a: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 AND PRECISION IN CLASSIFICATION TO MINIMIZE FALSE ALARMS AND ENSURE TIMELY AND ACCURATE DISASTER DETECTION. ROBUSTNESS: CREATE A MODEL THAT CAN HANDLE VARIATIONS IN </a:t>
            </a: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LANGUAGE, INCLUDING SLANG, ABBREVIATIONS, AND CULTURAL NUANCES, TO ENSURE EFFECTIVENESS ACROSS DIVERSE TWEET DATASETS. SCALABILITY: BUILD A SCALABLE SOLUTION CAPABLE OF </a:t>
            </a:r>
            <a:r>
              <a:rPr 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PROCESSING LARGE VOLUMES OF TWEETS IN REAL- TIME TO SUPPORT CONTINUOUS MONITORING EFFORTS. </a:t>
            </a:r>
            <a:endParaRPr lang="en-IN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7031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2" name="drumroll.wav"/>
          </p:stSnd>
        </p:sndAc>
      </p:transition>
    </mc:Choice>
    <mc:Fallback xmlns="">
      <p:transition spd="slow" advClick="0" advTm="30">
        <p:fade/>
        <p:sndAc>
          <p:stSnd>
            <p:snd r:embed="rId4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0827" y="372533"/>
            <a:ext cx="9893471" cy="715604"/>
          </a:xfrm>
        </p:spPr>
        <p:txBody>
          <a:bodyPr anchor="t">
            <a:normAutofit/>
          </a:bodyPr>
          <a:lstStyle/>
          <a:p>
            <a:pPr algn="ctr"/>
            <a:r>
              <a:rPr lang="en-IN" dirty="0" smtClean="0"/>
              <a:t>        </a:t>
            </a:r>
            <a:r>
              <a:rPr lang="en-IN" dirty="0" smtClean="0">
                <a:solidFill>
                  <a:srgbClr val="002060"/>
                </a:solidFill>
              </a:rPr>
              <a:t> </a:t>
            </a:r>
            <a:r>
              <a:rPr lang="en-IN" b="1" u="sng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</a:t>
            </a:r>
            <a:r>
              <a:rPr lang="en-IN" b="1" u="sng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ANALYSIS (EDA)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5781" y="2066544"/>
            <a:ext cx="9544411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  <a:p>
            <a:endParaRPr lang="en-US" sz="2800" b="1" dirty="0" smtClean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IN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IN" sz="24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STEPS </a:t>
            </a:r>
            <a:r>
              <a:rPr lang="en-IN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EXPLORATORY DATA ANALYSIS (EDA)</a:t>
            </a:r>
          </a:p>
          <a:p>
            <a:r>
              <a:rPr lang="en-IN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SOFTWARE REQUIREMENTS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FLOW CHART OF </a:t>
            </a: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 </a:t>
            </a:r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476655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2" name="drumroll.wav"/>
          </p:stSnd>
        </p:sndAc>
      </p:transition>
    </mc:Choice>
    <mc:Fallback xmlns="">
      <p:transition spd="slow" advClick="0" advTm="30">
        <p:fade/>
        <p:sndAc>
          <p:stSnd>
            <p:snd r:embed="rId3" name="drumroll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58368" y="90473"/>
            <a:ext cx="11045952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1600" b="1" u="sng" dirty="0" smtClean="0"/>
          </a:p>
          <a:p>
            <a:pPr algn="just"/>
            <a:r>
              <a:rPr lang="en-IN" sz="2400" dirty="0"/>
              <a:t>	</a:t>
            </a:r>
            <a:r>
              <a:rPr lang="en-IN" sz="2400" dirty="0" smtClean="0"/>
              <a:t>	</a:t>
            </a:r>
            <a:r>
              <a:rPr lang="en-IN" sz="2400" dirty="0"/>
              <a:t> </a:t>
            </a:r>
            <a:r>
              <a:rPr lang="en-IN" sz="2400" dirty="0" smtClean="0"/>
              <a:t> </a:t>
            </a:r>
            <a:r>
              <a:rPr lang="en-IN" sz="3600" b="1" u="sng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</a:t>
            </a:r>
            <a:r>
              <a:rPr lang="en-IN" sz="3600" b="1" u="sng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ANALYSIS</a:t>
            </a:r>
            <a:endParaRPr lang="en-IN" sz="3600" u="sng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I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</a:t>
            </a:r>
            <a:r>
              <a:rPr lang="en-IN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ANALYSIS (EDA) IS A CRUCIAL INITIAL STEP IN ANY DATA ANALYSIS PROJECT. IT INVOLVES EXAMINING AND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UNDERSTANDING THE CHARACTERISTICS, PATTERNS, AND RELATIONSHIPS PRESENT IN A DATASET. EDA ALLOWS DATA SCIENTISTS </a:t>
            </a:r>
            <a:r>
              <a:rPr lang="en-IN" sz="2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ANALYSTS TO GAIN INSIGHTS INTO THE DATA, IDENTIFY POTENTIAL PROBLEMS OR ANOMALIES, AND FORMULATE HYPOTHESES FOR FURTHER INVESTIGATION</a:t>
            </a:r>
            <a:r>
              <a:rPr lang="en-IN" sz="24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en-IN" sz="24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400" b="1" u="sng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 </a:t>
            </a:r>
            <a:r>
              <a:rPr lang="en-IN" sz="2400" b="1" u="sng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DATA</a:t>
            </a:r>
            <a:r>
              <a:rPr lang="en-IN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GET A COMPREHENSIVE UNDERSTANDING OF THE DATASET, INCLUDING ITS STRUCTURE, VARIABLES, AND THEIR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TYPES. THIS INVOLVES EXPLORING THE DIMENSIONS OF THE DATASET </a:t>
            </a:r>
            <a:r>
              <a:rPr lang="en-IN" sz="2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(NUMBER OF ROWS AND COLUMNS), DATA TYPES (NUMERIC, CATEGORICAL, ETC.), AND ANY MISSING OR NULL VALUES.</a:t>
            </a:r>
          </a:p>
          <a:p>
            <a:pPr algn="just"/>
            <a:endParaRPr lang="en-IN" sz="24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0178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2" name="drumroll.wav"/>
          </p:stSnd>
        </p:sndAc>
      </p:transition>
    </mc:Choice>
    <mc:Fallback xmlns="">
      <p:transition spd="slow" advClick="0" advTm="30">
        <p:fade/>
        <p:sndAc>
          <p:stSnd>
            <p:snd r:embed="rId4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6888" y="201168"/>
            <a:ext cx="11832336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/>
              <a:t>     </a:t>
            </a:r>
            <a:r>
              <a:rPr lang="en-IN" sz="3200" b="1" u="sng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STEPS </a:t>
            </a:r>
            <a:r>
              <a:rPr lang="en-IN" sz="3200" b="1" u="sng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EXPLORATORY DATA ANALYSIS (EDA</a:t>
            </a:r>
            <a:r>
              <a:rPr lang="en-IN" sz="3200" b="1" u="sng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IN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/>
            <a:r>
              <a:rPr lang="en-IN" sz="19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</a:t>
            </a:r>
            <a:r>
              <a:rPr lang="en-IN" sz="1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ANALYSIS (EDA) IS A CRITICAL STEP IN DATA ANALYSIS WHERE YOU EXAMINE AND SUMMARIZE THE MAIN CHARACTERISTICS OF A DATASET, USUALLY THROUGH </a:t>
            </a:r>
            <a:r>
              <a:rPr lang="en-IN" sz="1900" b="1" dirty="0">
                <a:latin typeface="Arial" panose="020B0604020202020204" pitchFamily="34" charset="0"/>
                <a:cs typeface="Arial" panose="020B0604020202020204" pitchFamily="34" charset="0"/>
              </a:rPr>
              <a:t>VISUALIZATION AND DESCRIPTIVE STATISTICS. IT HELPS YOU UNDERSTAND YOUR DATA, FIND PATTERNS, DETECT ANOMALIES, AND FORMULATE HYPOTHESES FOR FURTHER ANALYSIS. EDA INVOLVES TASKS LIKE</a:t>
            </a:r>
            <a:r>
              <a:rPr lang="en-IN" sz="1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/>
            <a:endParaRPr lang="en-IN" sz="1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/>
            <a:r>
              <a:rPr lang="en-IN" sz="19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CLEANING: HANDLING MISSING VALUES, DEALING WITH OUTLIERS, AND RESOLVING INCONSISTENCIES IN THE DATA</a:t>
            </a:r>
            <a:r>
              <a:rPr lang="en-IN" sz="19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 algn="just"/>
            <a:endParaRPr lang="en-IN" sz="19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/>
            <a:r>
              <a:rPr lang="en-IN" sz="1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DESCRIPTIVE STATISTICS: COMPUTING MEASURES LIKE MEAN, MEDIAN, MODE, STANDARD DEVIATION, ETC., TO UNDERSTAND THE CENTRAL TENDENCY AND DISPERSION OF THE DATA</a:t>
            </a:r>
            <a:r>
              <a:rPr lang="en-IN" sz="19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 algn="just"/>
            <a:r>
              <a:rPr lang="en-IN" sz="1900" b="1" dirty="0">
                <a:latin typeface="Arial" panose="020B0604020202020204" pitchFamily="34" charset="0"/>
                <a:cs typeface="Arial" panose="020B0604020202020204" pitchFamily="34" charset="0"/>
              </a:rPr>
              <a:t>VISUALIZATION: CREATING PLOTS SUCH AS HISTOGRAMS, BOX PLOTS, SCATTER PLOTS, AND HEATMAPS TO VISUALIZE THE DISTRIBUTION, RELATIONSHIPS, AND TRENDS IN THE DATA</a:t>
            </a:r>
            <a:r>
              <a:rPr lang="en-IN" sz="1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 algn="just"/>
            <a:endParaRPr lang="en-IN" sz="19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/>
            <a:r>
              <a:rPr lang="en-IN" sz="19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lang="en-IN" sz="19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ENGINEERING: CREATING NEW FEATURES FROM EXISTING ONES OR TRANSFORMING FEATURES TO BETTER REPRESENT THE UNDERLYING PATTERNS IN THE DATA</a:t>
            </a:r>
            <a:r>
              <a:rPr lang="en-IN" sz="19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 algn="just"/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283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2" name="drumroll.wav"/>
          </p:stSnd>
        </p:sndAc>
      </p:transition>
    </mc:Choice>
    <mc:Fallback xmlns="">
      <p:transition spd="slow" advClick="0" advTm="30">
        <p:fade/>
        <p:sndAc>
          <p:stSnd>
            <p:snd r:embed="rId3" name="drumroll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4320" y="201168"/>
            <a:ext cx="11667744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IN" sz="3200" b="1" u="sng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STEPS </a:t>
            </a:r>
            <a:r>
              <a:rPr lang="en-IN" sz="3200" b="1" u="sng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EXPLORATORY DATA ANALYSIS (EDA</a:t>
            </a:r>
            <a:r>
              <a:rPr lang="en-IN" sz="3200" b="1" u="sng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IN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/>
            <a:r>
              <a:rPr lang="en-IN" sz="20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</a:t>
            </a:r>
            <a:r>
              <a:rPr lang="en-IN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ANALYSIS (EDA) IS A CRITICAL STEP IN DATA ANALYSIS WHERE YOU EXAMINE AND SUMMARIZE THE MAIN CHARACTERISTICS OF A DATASET, USUALLY THROUGH VISUALIZATION AND DESCRIPTIVE STATISTICS. IT </a:t>
            </a: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HELPS YOU UNDERSTAND YOUR DATA, FIND PATTERNS, DETECT ANOMALIES, AND FORMULATE HYPOTHESES FOR FURTHER ANALYSIS. EDA INVOLVES TASKS LIKE</a:t>
            </a:r>
            <a:r>
              <a:rPr lang="en-I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/>
            <a:endParaRPr lang="en-IN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/>
            <a:r>
              <a:rPr lang="en-IN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CLEANING: HANDLING MISSING VALUES, DEALING WITH OUTLIERS, AND RESOLVING INCONSISTENCIES IN THE DATA</a:t>
            </a:r>
            <a:r>
              <a:rPr lang="en-IN" sz="20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 algn="just"/>
            <a:endParaRPr lang="en-IN" sz="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/>
            <a:r>
              <a:rPr lang="en-IN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DESCRIPTIVE STATISTICS: COMPUTING MEASURES LIKE MEAN, MEDIAN, MODE, STANDARD DEVIATION, ETC., TO UNDERSTAND THE CENTRAL TENDENCY AND DISPERSION OF THE DATA.</a:t>
            </a:r>
          </a:p>
          <a:p>
            <a:pPr lvl="0" algn="just"/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VISUALIZATION: CREATING PLOTS SUCH AS HISTOGRAMS, BOX PLOTS, SCATTER PLOTS, AND HEATMAPS TO VISUALIZE THE DISTRIBUTION, RELATIONSHIPS, AND TRENDS IN THE DATA</a:t>
            </a:r>
            <a:r>
              <a:rPr lang="en-I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 algn="just"/>
            <a:endParaRPr lang="en-IN" sz="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/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7894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2" name="drumroll.wav"/>
          </p:stSnd>
        </p:sndAc>
      </p:transition>
    </mc:Choice>
    <mc:Fallback xmlns="">
      <p:transition spd="slow" advClick="0" advTm="30">
        <p:fade/>
        <p:sndAc>
          <p:stSnd>
            <p:snd r:embed="rId3" name="drumroll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17904" y="739408"/>
            <a:ext cx="979322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REQUIREMENTS</a:t>
            </a:r>
          </a:p>
          <a:p>
            <a:endParaRPr lang="en-US" b="1" dirty="0">
              <a:solidFill>
                <a:srgbClr val="002060"/>
              </a:solidFill>
            </a:endParaRPr>
          </a:p>
          <a:p>
            <a:endParaRPr lang="en-US" b="1" dirty="0" smtClean="0">
              <a:solidFill>
                <a:srgbClr val="002060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 DRIVE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COLAB</a:t>
            </a:r>
          </a:p>
          <a:p>
            <a:pPr>
              <a:lnSpc>
                <a:spcPct val="200000"/>
              </a:lnSpc>
            </a:pPr>
            <a:endParaRPr lang="en-IN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9296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origami"/>
        <p:sndAc>
          <p:stSnd>
            <p:snd r:embed="rId2" name="drumroll.wav"/>
          </p:stSnd>
        </p:sndAc>
      </p:transition>
    </mc:Choice>
    <mc:Fallback xmlns="">
      <p:transition spd="slow" advClick="0" advTm="30">
        <p:fade/>
        <p:sndAc>
          <p:stSnd>
            <p:snd r:embed="rId3" name="drumroll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162000"/>
                <a:satMod val="200000"/>
                <a:lumMod val="124000"/>
              </a:schemeClr>
            </a:gs>
            <a:gs pos="100000">
              <a:schemeClr val="phClr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2000"/>
                <a:hueMod val="22000"/>
                <a:satMod val="220000"/>
                <a:lumMod val="62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282EB108-EDE6-4B8E-957B-D4A69BF580E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1128</TotalTime>
  <Words>543</Words>
  <Application>Microsoft Office PowerPoint</Application>
  <PresentationFormat>Widescreen</PresentationFormat>
  <Paragraphs>57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Century Gothic</vt:lpstr>
      <vt:lpstr>Wingdings</vt:lpstr>
      <vt:lpstr>Wingdings 3</vt:lpstr>
      <vt:lpstr>Slice</vt:lpstr>
      <vt:lpstr>  DIGICROME ACADEMY</vt:lpstr>
      <vt:lpstr>PowerPoint Presentation</vt:lpstr>
      <vt:lpstr>PowerPoint Presentation</vt:lpstr>
      <vt:lpstr>PowerPoint Presentation</vt:lpstr>
      <vt:lpstr>         EXPLORATORY DATA ANALYSIS (EDA)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272530</dc:creator>
  <cp:lastModifiedBy>272530</cp:lastModifiedBy>
  <cp:revision>49</cp:revision>
  <dcterms:created xsi:type="dcterms:W3CDTF">2024-07-07T02:26:29Z</dcterms:created>
  <dcterms:modified xsi:type="dcterms:W3CDTF">2024-12-10T05:43:08Z</dcterms:modified>
</cp:coreProperties>
</file>